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70" r:id="rId11"/>
    <p:sldId id="269" r:id="rId12"/>
    <p:sldId id="271" r:id="rId13"/>
    <p:sldId id="268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060B39-57D6-4632-807E-B3880A25702D}" v="149" dt="2025-09-16T12:54:59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840" y="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Exploratory Data Analysis on Zomato Dataset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4788" y="6278562"/>
            <a:ext cx="6400800" cy="587477"/>
          </a:xfrm>
        </p:spPr>
        <p:txBody>
          <a:bodyPr/>
          <a:lstStyle/>
          <a:p>
            <a:r>
              <a:rPr lang="en-US" dirty="0"/>
              <a:t>                                        </a:t>
            </a:r>
            <a:r>
              <a:rPr dirty="0"/>
              <a:t>By: </a:t>
            </a:r>
            <a:r>
              <a:rPr lang="en-US" dirty="0"/>
              <a:t>Rahul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52DD96-20C3-BCAF-8AD9-B9E343D90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3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974369-30EC-2D0E-2D7E-10D255ABE36C}"/>
              </a:ext>
            </a:extLst>
          </p:cNvPr>
          <p:cNvSpPr txBox="1"/>
          <p:nvPr/>
        </p:nvSpPr>
        <p:spPr>
          <a:xfrm>
            <a:off x="0" y="104987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  <a:highlight>
                  <a:srgbClr val="000080"/>
                </a:highlight>
              </a:rPr>
              <a:t>Exploratory Data Analysis on  Zomato  Dataset  </a:t>
            </a:r>
            <a:endParaRPr lang="en-IN" sz="3600" b="1" dirty="0">
              <a:solidFill>
                <a:srgbClr val="FFFF00"/>
              </a:solidFill>
              <a:highlight>
                <a:srgbClr val="00008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2D6FC-4CFA-21FE-0D1D-009294CF71DC}"/>
              </a:ext>
            </a:extLst>
          </p:cNvPr>
          <p:cNvSpPr txBox="1"/>
          <p:nvPr/>
        </p:nvSpPr>
        <p:spPr>
          <a:xfrm>
            <a:off x="5909187" y="2158101"/>
            <a:ext cx="2310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  <a:highlight>
                  <a:srgbClr val="000080"/>
                </a:highlight>
              </a:rPr>
              <a:t>By :  Rahul</a:t>
            </a:r>
            <a:endParaRPr lang="en-IN" sz="3200" b="1" dirty="0">
              <a:solidFill>
                <a:srgbClr val="FFFF00"/>
              </a:solidFill>
              <a:highlight>
                <a:srgbClr val="00008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24946-6A39-90AA-FD35-01ECAF31D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FED91-727A-F013-FBAC-20DB45E9E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955BAA-00FD-5B21-197B-27181F7CCC9F}"/>
              </a:ext>
            </a:extLst>
          </p:cNvPr>
          <p:cNvSpPr txBox="1"/>
          <p:nvPr/>
        </p:nvSpPr>
        <p:spPr>
          <a:xfrm>
            <a:off x="3281680" y="-54610"/>
            <a:ext cx="238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Key insights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29F86-EF01-1778-A499-0F48497DAA38}"/>
              </a:ext>
            </a:extLst>
          </p:cNvPr>
          <p:cNvSpPr txBox="1"/>
          <p:nvPr/>
        </p:nvSpPr>
        <p:spPr>
          <a:xfrm>
            <a:off x="1017894" y="726301"/>
            <a:ext cx="664464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Distribution of Delivery Times</a:t>
            </a:r>
            <a:r>
              <a:rPr lang="en-US" dirty="0"/>
              <a:t>: Most deliveries take 20–30 minutes, showing this is the typical delivery window. Very few deliveries take less than 10 minutes or more than 50 minutes.</a:t>
            </a:r>
          </a:p>
          <a:p>
            <a:endParaRPr lang="en-US" dirty="0"/>
          </a:p>
          <a:p>
            <a:r>
              <a:rPr lang="en-US" dirty="0"/>
              <a:t>👉 Insight: The service is fairly consistent, but efficiency    improvements can target orders taking more than 40 minutes.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Most Common Order Types </a:t>
            </a:r>
            <a:r>
              <a:rPr lang="en-US" dirty="0"/>
              <a:t>:Snacks are the most common orders (7,623), followed by Meals (7,576).Drinks (7,466) and Buffets (7,336) are slightly less frequent but still popular.</a:t>
            </a:r>
          </a:p>
          <a:p>
            <a:endParaRPr lang="en-US" dirty="0"/>
          </a:p>
          <a:p>
            <a:r>
              <a:rPr lang="en-US" dirty="0"/>
              <a:t>👉 Insight: Customers prefer lighter and quicker options (snacks) slightly more than meals, so promotions around snacks and combos could increase engagement.</a:t>
            </a:r>
          </a:p>
          <a:p>
            <a:endParaRPr lang="en-US" dirty="0"/>
          </a:p>
          <a:p>
            <a:r>
              <a:rPr lang="en-US" dirty="0"/>
              <a:t>3. </a:t>
            </a:r>
            <a:r>
              <a:rPr lang="en-US" b="1" dirty="0"/>
              <a:t>Age Distribution of Delivery Persons</a:t>
            </a:r>
            <a:r>
              <a:rPr lang="en-US" dirty="0"/>
              <a:t>: Most delivery persons fall between 20–35 years old, with peaks around 25 and 30.Very few are above 40.</a:t>
            </a:r>
          </a:p>
          <a:p>
            <a:r>
              <a:rPr lang="en-US" dirty="0"/>
              <a:t>👉 Insight: The workforce is young and active, aligning with the physically demanding nature of delivery jobs</a:t>
            </a:r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b="1" dirty="0"/>
              <a:t>Rating Distribution </a:t>
            </a:r>
            <a:r>
              <a:rPr lang="en-US" dirty="0"/>
              <a:t>: Most ratings are 4 and 5, showing high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9008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763FD-C02E-30E7-CC55-D2DE2BE37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060C0-C805-A906-30F9-7F9C4302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3443"/>
            <a:ext cx="9144000" cy="8906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C8CF0C-D29E-F4FB-FC2E-BD3C19C8B8EF}"/>
              </a:ext>
            </a:extLst>
          </p:cNvPr>
          <p:cNvSpPr txBox="1"/>
          <p:nvPr/>
        </p:nvSpPr>
        <p:spPr>
          <a:xfrm>
            <a:off x="2915920" y="236230"/>
            <a:ext cx="2968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Recommendations</a:t>
            </a:r>
            <a:endParaRPr lang="en-IN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F39DD-0D67-A00C-BD22-EB8C916B205A}"/>
              </a:ext>
            </a:extLst>
          </p:cNvPr>
          <p:cNvSpPr txBox="1"/>
          <p:nvPr/>
        </p:nvSpPr>
        <p:spPr>
          <a:xfrm>
            <a:off x="1056640" y="1120676"/>
            <a:ext cx="5730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Focus more on popular cuisines like North        Indian and Chinese.</a:t>
            </a:r>
          </a:p>
          <a:p>
            <a:r>
              <a:rPr lang="en-US" sz="2400" dirty="0"/>
              <a:t>Improve food quality and service to get better ratings.</a:t>
            </a:r>
          </a:p>
          <a:p>
            <a:r>
              <a:rPr lang="en-US" sz="2400" dirty="0"/>
              <a:t>Keep prices in the mid-range as most customers prefer it.</a:t>
            </a:r>
          </a:p>
          <a:p>
            <a:r>
              <a:rPr lang="en-US" sz="2400" dirty="0"/>
              <a:t>Strengthen online delivery since it is more popular than table booking.</a:t>
            </a:r>
          </a:p>
          <a:p>
            <a:r>
              <a:rPr lang="en-US" sz="2400" dirty="0"/>
              <a:t>Expand into areas with fewer restaurants but high demand.</a:t>
            </a:r>
          </a:p>
          <a:p>
            <a:r>
              <a:rPr lang="en-US" sz="2400" dirty="0"/>
              <a:t>Encourage customers to give ratings and reviews.</a:t>
            </a:r>
          </a:p>
        </p:txBody>
      </p:sp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E82EB762-03B7-E531-B8E0-8A3ED8C3942B}"/>
              </a:ext>
            </a:extLst>
          </p:cNvPr>
          <p:cNvSpPr/>
          <p:nvPr/>
        </p:nvSpPr>
        <p:spPr>
          <a:xfrm>
            <a:off x="467360" y="2680018"/>
            <a:ext cx="589280" cy="28448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3F649B85-A12E-76AC-C81C-A86462913476}"/>
              </a:ext>
            </a:extLst>
          </p:cNvPr>
          <p:cNvSpPr/>
          <p:nvPr/>
        </p:nvSpPr>
        <p:spPr>
          <a:xfrm>
            <a:off x="467360" y="1995329"/>
            <a:ext cx="589280" cy="28448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15B44EF9-13F4-F7CE-0A9F-F710F5D52CFF}"/>
              </a:ext>
            </a:extLst>
          </p:cNvPr>
          <p:cNvSpPr/>
          <p:nvPr/>
        </p:nvSpPr>
        <p:spPr>
          <a:xfrm>
            <a:off x="467360" y="1273523"/>
            <a:ext cx="589280" cy="28448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E2133B3C-10FF-3AA0-5657-1EBB7F05DA1E}"/>
              </a:ext>
            </a:extLst>
          </p:cNvPr>
          <p:cNvSpPr/>
          <p:nvPr/>
        </p:nvSpPr>
        <p:spPr>
          <a:xfrm>
            <a:off x="467360" y="3335575"/>
            <a:ext cx="589280" cy="28448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FDF07199-984F-BA75-0DDD-4C7E4AD2337D}"/>
              </a:ext>
            </a:extLst>
          </p:cNvPr>
          <p:cNvSpPr/>
          <p:nvPr/>
        </p:nvSpPr>
        <p:spPr>
          <a:xfrm>
            <a:off x="416560" y="4082098"/>
            <a:ext cx="589280" cy="28448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8D82B150-594E-DDFC-BCC3-CC833DF7AF94}"/>
              </a:ext>
            </a:extLst>
          </p:cNvPr>
          <p:cNvSpPr/>
          <p:nvPr/>
        </p:nvSpPr>
        <p:spPr>
          <a:xfrm flipV="1">
            <a:off x="441960" y="4873936"/>
            <a:ext cx="589280" cy="243394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A5679947-0CE3-E328-CF89-B69F6336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94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949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yellow and orange background&#10;&#10;AI-generated content may be incorrect.">
            <a:extLst>
              <a:ext uri="{FF2B5EF4-FFF2-40B4-BE49-F238E27FC236}">
                <a16:creationId xmlns:a16="http://schemas.microsoft.com/office/drawing/2014/main" id="{BB1C47D4-5EB3-E414-E3E9-AC0BB5DBE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55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EB30E-6E9D-C686-5C2E-C94EB1695B58}"/>
              </a:ext>
            </a:extLst>
          </p:cNvPr>
          <p:cNvSpPr txBox="1"/>
          <p:nvPr/>
        </p:nvSpPr>
        <p:spPr>
          <a:xfrm>
            <a:off x="3159760" y="0"/>
            <a:ext cx="296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Conclusion</a:t>
            </a:r>
            <a:endParaRPr lang="en-IN" sz="4800" b="1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94F8374-8C98-730D-158B-5DBFC96D1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520" y="1752670"/>
            <a:ext cx="8068018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Zomato dataset provides valuable insights into customer preferences and restaurant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EDA revealed patterns in ratings, cuisines, cost distribution, and location-wise availability.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insights help businesses improve service, set competitive pricing, and identify opportunities for growth.</a:t>
            </a:r>
          </a:p>
        </p:txBody>
      </p:sp>
      <p:pic>
        <p:nvPicPr>
          <p:cNvPr id="12" name="Picture 11" descr="A colorful brushstrokes with white text&#10;&#10;AI-generated content may be incorrect.">
            <a:extLst>
              <a:ext uri="{FF2B5EF4-FFF2-40B4-BE49-F238E27FC236}">
                <a16:creationId xmlns:a16="http://schemas.microsoft.com/office/drawing/2014/main" id="{B17FEF60-B578-1438-0B1F-846A58D30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5"/>
            <a:ext cx="9144000" cy="18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3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standing next to a green and white text&#10;&#10;AI-generated content may be incorrect.">
            <a:extLst>
              <a:ext uri="{FF2B5EF4-FFF2-40B4-BE49-F238E27FC236}">
                <a16:creationId xmlns:a16="http://schemas.microsoft.com/office/drawing/2014/main" id="{765A43D5-0682-F444-7549-069A02583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2880" cy="74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41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14D81E6-66EE-C2EF-3BB3-A2C155F873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638"/>
            <a:ext cx="8656320" cy="605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b="1" dirty="0">
                <a:solidFill>
                  <a:srgbClr val="FFFF00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Zomato dataset provides restaurant details</a:t>
            </a:r>
          </a:p>
          <a:p>
            <a:r>
              <a:rPr dirty="0"/>
              <a:t>• EDA helps identify trends, patterns, and insights</a:t>
            </a:r>
          </a:p>
          <a:p>
            <a:r>
              <a:rPr dirty="0"/>
              <a:t>• Useful for business strategy and decision making</a:t>
            </a:r>
          </a:p>
        </p:txBody>
      </p:sp>
      <p:pic>
        <p:nvPicPr>
          <p:cNvPr id="5" name="Picture 4" descr="A blurry image of a yellow and orange background">
            <a:extLst>
              <a:ext uri="{FF2B5EF4-FFF2-40B4-BE49-F238E27FC236}">
                <a16:creationId xmlns:a16="http://schemas.microsoft.com/office/drawing/2014/main" id="{F361CEC7-B833-70B9-D249-415E5BEA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1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54E232-80F5-EE1B-5E31-93A94DE6AD6B}"/>
              </a:ext>
            </a:extLst>
          </p:cNvPr>
          <p:cNvSpPr txBox="1"/>
          <p:nvPr/>
        </p:nvSpPr>
        <p:spPr>
          <a:xfrm>
            <a:off x="3165987" y="115002"/>
            <a:ext cx="281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FFF00"/>
                </a:solidFill>
                <a:highlight>
                  <a:srgbClr val="FF0000"/>
                </a:highlight>
              </a:rPr>
              <a:t>Introduction</a:t>
            </a:r>
            <a:endParaRPr lang="en-IN" sz="3600" dirty="0">
              <a:highlight>
                <a:srgbClr val="FF0000"/>
              </a:highlight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C525294-D810-196F-A190-A3124B4C1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093689"/>
            <a:ext cx="8599990" cy="10187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Zomato is a popular restaurant aggregator and food delivery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contains information on restaurants, cuisines, ratings, costs, and locations.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Exploratory Data Analysis (EDA) is performed to discover trends and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EDA helps in understanding customer preferences and business opportunities.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32"/>
            <a:ext cx="8229600" cy="703005"/>
          </a:xfrm>
        </p:spPr>
        <p:txBody>
          <a:bodyPr>
            <a:normAutofit fontScale="90000"/>
          </a:bodyPr>
          <a:lstStyle/>
          <a:p>
            <a:r>
              <a:rPr dirty="0">
                <a:solidFill>
                  <a:srgbClr val="FF0000"/>
                </a:solidFill>
                <a:highlight>
                  <a:srgbClr val="00FF00"/>
                </a:highlight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dirty="0"/>
          </a:p>
        </p:txBody>
      </p:sp>
      <p:pic>
        <p:nvPicPr>
          <p:cNvPr id="5" name="Picture 4" descr="A blurry image of a yellow and orange background&#10;&#10;AI-generated content may be incorrect.">
            <a:extLst>
              <a:ext uri="{FF2B5EF4-FFF2-40B4-BE49-F238E27FC236}">
                <a16:creationId xmlns:a16="http://schemas.microsoft.com/office/drawing/2014/main" id="{5CC2DC52-4425-E0DE-8DA2-AB567294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838"/>
            <a:ext cx="9144000" cy="6126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8ED4BB-9720-DDF3-6797-A4175F0AE7DD}"/>
              </a:ext>
            </a:extLst>
          </p:cNvPr>
          <p:cNvSpPr txBox="1"/>
          <p:nvPr/>
        </p:nvSpPr>
        <p:spPr>
          <a:xfrm>
            <a:off x="681467" y="1600200"/>
            <a:ext cx="8005333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• Understand restaurant trends</a:t>
            </a:r>
          </a:p>
          <a:p>
            <a:r>
              <a:rPr lang="en-US" sz="4000" dirty="0"/>
              <a:t>• Analyze ratings, costs, and cuisines</a:t>
            </a:r>
          </a:p>
          <a:p>
            <a:r>
              <a:rPr lang="en-US" sz="4000" dirty="0"/>
              <a:t>• Identify customer preferences</a:t>
            </a:r>
          </a:p>
          <a:p>
            <a:r>
              <a:rPr lang="en-US" sz="4000" dirty="0"/>
              <a:t>• Provide insights for decision making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6076"/>
          </a:xfrm>
        </p:spPr>
        <p:txBody>
          <a:bodyPr/>
          <a:lstStyle/>
          <a:p>
            <a:r>
              <a:rPr dirty="0">
                <a:solidFill>
                  <a:srgbClr val="FFFF00"/>
                </a:solidFill>
                <a:highlight>
                  <a:srgbClr val="008080"/>
                </a:highlight>
              </a:rPr>
              <a:t>Dataset Overview</a:t>
            </a:r>
          </a:p>
        </p:txBody>
      </p:sp>
      <p:pic>
        <p:nvPicPr>
          <p:cNvPr id="5" name="Content Placeholder 4" descr="A blurry image of a yellow and orange background&#10;&#10;AI-generated content may be incorrect.">
            <a:extLst>
              <a:ext uri="{FF2B5EF4-FFF2-40B4-BE49-F238E27FC236}">
                <a16:creationId xmlns:a16="http://schemas.microsoft.com/office/drawing/2014/main" id="{C3C71842-7C29-CA76-4973-FBD0E3455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16076"/>
            <a:ext cx="9144000" cy="60419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831BD8-9419-5041-D7FE-3DBF012B7964}"/>
              </a:ext>
            </a:extLst>
          </p:cNvPr>
          <p:cNvSpPr txBox="1"/>
          <p:nvPr/>
        </p:nvSpPr>
        <p:spPr>
          <a:xfrm>
            <a:off x="560439" y="1455174"/>
            <a:ext cx="80821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Total Records (Rows):</a:t>
            </a:r>
            <a:r>
              <a:rPr lang="en-US" sz="2000" dirty="0"/>
              <a:t> ~9,550 restaurants (varies by dataset version)</a:t>
            </a:r>
          </a:p>
          <a:p>
            <a:r>
              <a:rPr lang="en-US" sz="2000" b="1" dirty="0"/>
              <a:t>Total Features (Columns):</a:t>
            </a:r>
            <a:r>
              <a:rPr lang="en-US" sz="2000" dirty="0"/>
              <a:t> ~17 attributes</a:t>
            </a:r>
          </a:p>
          <a:p>
            <a:endParaRPr lang="en-US" sz="2000" b="1" dirty="0"/>
          </a:p>
          <a:p>
            <a:r>
              <a:rPr lang="en-US" sz="2000" b="1" dirty="0"/>
              <a:t>🔑 Key Columns</a:t>
            </a:r>
          </a:p>
          <a:p>
            <a:endParaRPr lang="en-US" sz="2000" b="1" dirty="0"/>
          </a:p>
          <a:p>
            <a:r>
              <a:rPr lang="en-US" sz="2000" b="1" dirty="0"/>
              <a:t>Restaurant Name</a:t>
            </a:r>
            <a:r>
              <a:rPr lang="en-US" sz="2000" dirty="0"/>
              <a:t> – Name of the restaurant</a:t>
            </a:r>
          </a:p>
          <a:p>
            <a:r>
              <a:rPr lang="en-US" sz="2000" b="1" dirty="0"/>
              <a:t>Country Code / City / Location</a:t>
            </a:r>
            <a:r>
              <a:rPr lang="en-US" sz="2000" dirty="0"/>
              <a:t> – Geographical details</a:t>
            </a:r>
          </a:p>
          <a:p>
            <a:r>
              <a:rPr lang="en-US" sz="2000" b="1" dirty="0"/>
              <a:t>Cuisines</a:t>
            </a:r>
            <a:r>
              <a:rPr lang="en-US" sz="2000" dirty="0"/>
              <a:t> – Type(s) of food served</a:t>
            </a:r>
          </a:p>
          <a:p>
            <a:r>
              <a:rPr lang="en-US" sz="2000" b="1" dirty="0"/>
              <a:t>Average Cost for Two</a:t>
            </a:r>
            <a:r>
              <a:rPr lang="en-US" sz="2000" dirty="0"/>
              <a:t> – Cost indicator for customers</a:t>
            </a:r>
          </a:p>
          <a:p>
            <a:r>
              <a:rPr lang="en-US" sz="2000" b="1" dirty="0"/>
              <a:t>Price Range</a:t>
            </a:r>
            <a:r>
              <a:rPr lang="en-US" sz="2000" dirty="0"/>
              <a:t> – Numeric cost category</a:t>
            </a:r>
          </a:p>
          <a:p>
            <a:r>
              <a:rPr lang="en-US" sz="2000" b="1" dirty="0"/>
              <a:t>Currency</a:t>
            </a:r>
            <a:r>
              <a:rPr lang="en-US" sz="2000" dirty="0"/>
              <a:t> – Currency used in pricing</a:t>
            </a:r>
          </a:p>
          <a:p>
            <a:r>
              <a:rPr lang="en-US" sz="2000" b="1" dirty="0"/>
              <a:t>Has Table booking</a:t>
            </a:r>
            <a:r>
              <a:rPr lang="en-US" sz="2000" dirty="0"/>
              <a:t> – Yes/No</a:t>
            </a:r>
          </a:p>
          <a:p>
            <a:r>
              <a:rPr lang="en-US" sz="2000" b="1" dirty="0"/>
              <a:t>Has Online delivery</a:t>
            </a:r>
            <a:r>
              <a:rPr lang="en-US" sz="2000" dirty="0"/>
              <a:t> – Yes/No</a:t>
            </a:r>
          </a:p>
          <a:p>
            <a:r>
              <a:rPr lang="en-US" sz="2000" b="1" dirty="0"/>
              <a:t>Aggregate Rating</a:t>
            </a:r>
            <a:r>
              <a:rPr lang="en-US" sz="2000" dirty="0"/>
              <a:t> – Average customer rating</a:t>
            </a:r>
          </a:p>
          <a:p>
            <a:r>
              <a:rPr lang="en-US" sz="2000" b="1" dirty="0"/>
              <a:t>Rating Color / Rating Text</a:t>
            </a:r>
            <a:r>
              <a:rPr lang="en-US" sz="2000" dirty="0"/>
              <a:t> – Qualitative representation of ratings</a:t>
            </a:r>
          </a:p>
          <a:p>
            <a:r>
              <a:rPr lang="en-US" sz="2000" b="1" dirty="0"/>
              <a:t>Votes</a:t>
            </a:r>
            <a:r>
              <a:rPr lang="en-US" sz="2000" dirty="0"/>
              <a:t> – Number of customer votes/reviews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>
            <a:normAutofit fontScale="90000"/>
          </a:bodyPr>
          <a:lstStyle/>
          <a:p>
            <a:r>
              <a:rPr dirty="0">
                <a:solidFill>
                  <a:srgbClr val="FFFF00"/>
                </a:solidFill>
                <a:highlight>
                  <a:srgbClr val="008080"/>
                </a:highlight>
              </a:rPr>
              <a:t>Data Cleaning</a:t>
            </a:r>
          </a:p>
        </p:txBody>
      </p:sp>
      <p:pic>
        <p:nvPicPr>
          <p:cNvPr id="5" name="Content Placeholder 4" descr="A blurry image of a yellow and orange background&#10;&#10;AI-generated content may be incorrect.">
            <a:extLst>
              <a:ext uri="{FF2B5EF4-FFF2-40B4-BE49-F238E27FC236}">
                <a16:creationId xmlns:a16="http://schemas.microsoft.com/office/drawing/2014/main" id="{FB9D46B0-46B7-B847-4161-E7196BC79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31837"/>
            <a:ext cx="9144000" cy="6126163"/>
          </a:xfr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D4A0864F-AB07-F86A-F8A6-CE06030B7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729" y="-6324796"/>
            <a:ext cx="8610600" cy="12649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en-US" sz="2000" b="1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Checked for Missing Values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df.isnull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().sum()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→ Identified null values in the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Handled Null Values (Imputation)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Filled missing values in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Delivery_person_Age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Filled missing values in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Delivery_person_Ratings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Filled missing values in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Weather_conditions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Road_traffic_density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en-US" sz="2000" dirty="0">
                <a:latin typeface="Arial" panose="020B0604020202020204" pitchFamily="34" charset="0"/>
              </a:rPr>
              <a:t>   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multiple_deliveries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Festival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Dropped Rows with Missing Values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rows where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Time_Orderd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 missing.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Converted Data Types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Changed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Delivery_person_Age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integer (int64)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796414"/>
          </a:xfrm>
        </p:spPr>
        <p:txBody>
          <a:bodyPr/>
          <a:lstStyle/>
          <a:p>
            <a:r>
              <a:rPr dirty="0">
                <a:highlight>
                  <a:srgbClr val="808080"/>
                </a:highlight>
              </a:rPr>
              <a:t>Exploratory Data Analysis</a:t>
            </a:r>
          </a:p>
        </p:txBody>
      </p:sp>
      <p:pic>
        <p:nvPicPr>
          <p:cNvPr id="5" name="Content Placeholder 4" descr="A blurry image of a yellow and orange background&#10;&#10;AI-generated content may be incorrect.">
            <a:extLst>
              <a:ext uri="{FF2B5EF4-FFF2-40B4-BE49-F238E27FC236}">
                <a16:creationId xmlns:a16="http://schemas.microsoft.com/office/drawing/2014/main" id="{852A846F-422C-FBDA-1E90-2876EBF87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6414"/>
            <a:ext cx="9144000" cy="60615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BE9D8-F1B4-A84B-8FA9-07DC5302C593}"/>
              </a:ext>
            </a:extLst>
          </p:cNvPr>
          <p:cNvSpPr txBox="1"/>
          <p:nvPr/>
        </p:nvSpPr>
        <p:spPr>
          <a:xfrm>
            <a:off x="1661651" y="1887793"/>
            <a:ext cx="58206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• Distribution of ratings</a:t>
            </a:r>
          </a:p>
          <a:p>
            <a:r>
              <a:rPr lang="en-US" sz="4000" dirty="0"/>
              <a:t>• Most popular cuisines</a:t>
            </a:r>
          </a:p>
          <a:p>
            <a:r>
              <a:rPr lang="en-US" sz="4000" dirty="0"/>
              <a:t>• Cost for two analysis</a:t>
            </a:r>
          </a:p>
          <a:p>
            <a:r>
              <a:rPr lang="en-US" sz="4000" dirty="0"/>
              <a:t>• Location-wise availability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58761"/>
          </a:xfrm>
        </p:spPr>
        <p:txBody>
          <a:bodyPr>
            <a:normAutofit fontScale="90000"/>
          </a:bodyPr>
          <a:lstStyle/>
          <a:p>
            <a:r>
              <a:rPr dirty="0">
                <a:solidFill>
                  <a:schemeClr val="accent2"/>
                </a:solidFill>
                <a:highlight>
                  <a:srgbClr val="FFFF00"/>
                </a:highlight>
              </a:rPr>
              <a:t>Visualizations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9A2C4D-7628-9A09-8E28-67214DA59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58761"/>
            <a:ext cx="9144000" cy="61992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7186F-F342-5906-0E9F-B67CC3CB0FEB}"/>
              </a:ext>
            </a:extLst>
          </p:cNvPr>
          <p:cNvSpPr txBox="1"/>
          <p:nvPr/>
        </p:nvSpPr>
        <p:spPr>
          <a:xfrm>
            <a:off x="176981" y="737420"/>
            <a:ext cx="413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Distribution of Delivery Times</a:t>
            </a:r>
            <a:endParaRPr lang="en-IN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686BF9-378A-795D-71D8-C7739908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4" y="1526788"/>
            <a:ext cx="4483511" cy="4146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13AAB-D810-956A-F10D-49B8082B0E06}"/>
              </a:ext>
            </a:extLst>
          </p:cNvPr>
          <p:cNvSpPr txBox="1"/>
          <p:nvPr/>
        </p:nvSpPr>
        <p:spPr>
          <a:xfrm>
            <a:off x="5567486" y="737420"/>
            <a:ext cx="3006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Most common order</a:t>
            </a:r>
            <a:endParaRPr lang="en-IN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42DCF2-C66C-A5BC-1CBF-DB41B6236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982" y="1491820"/>
            <a:ext cx="4093528" cy="2785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9789FA-DB4D-ED43-B07B-7A3DB85F0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238" y="4405304"/>
            <a:ext cx="2438740" cy="23244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F640-A55A-DDA2-4BF6-E9599E4E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7DCC40-1AAE-0F6F-7845-7C095B71F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F32CB-94F0-CC67-4596-006533F20943}"/>
              </a:ext>
            </a:extLst>
          </p:cNvPr>
          <p:cNvSpPr txBox="1"/>
          <p:nvPr/>
        </p:nvSpPr>
        <p:spPr>
          <a:xfrm>
            <a:off x="334298" y="245141"/>
            <a:ext cx="3636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Age distribution of persons</a:t>
            </a:r>
            <a:endParaRPr lang="en-IN" sz="2400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A900395-243C-C3FB-B71C-E095E599A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8413" y="235974"/>
            <a:ext cx="2930013" cy="389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174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154725A-1D43-35AE-D787-655F10B52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7145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44746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1B16FF-3C1F-5405-E231-02FB06D3F2D4}"/>
              </a:ext>
            </a:extLst>
          </p:cNvPr>
          <p:cNvSpPr txBox="1"/>
          <p:nvPr/>
        </p:nvSpPr>
        <p:spPr>
          <a:xfrm>
            <a:off x="4114800" y="273336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4BB5F733-612F-CADB-86F1-2C5427846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3FFBC34C-CD6C-3F11-D40B-54BCF07BA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7145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444746"/>
                </a:solidFill>
                <a:effectLst/>
                <a:latin typeface="Google Sans Text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597626-3E62-3C0C-988B-DBB65308598A}"/>
              </a:ext>
            </a:extLst>
          </p:cNvPr>
          <p:cNvSpPr txBox="1"/>
          <p:nvPr/>
        </p:nvSpPr>
        <p:spPr>
          <a:xfrm>
            <a:off x="5574890" y="265461"/>
            <a:ext cx="2875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1F1F1F"/>
                </a:solidFill>
                <a:latin typeface="Arial" panose="020B0604020202020204" pitchFamily="34" charset="0"/>
              </a:rPr>
              <a:t>rating distribution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70DC004-4487-2588-3220-06F18ED5C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4" y="1072951"/>
            <a:ext cx="4158896" cy="45596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7EC8EF9-2895-934D-3F27-49D86B7F4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072951"/>
            <a:ext cx="4254498" cy="45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2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6DD56-99F5-11DF-271E-ABB4D0D2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1FBF7-2F33-023B-4D2E-F0B8C4A36C3B}"/>
              </a:ext>
            </a:extLst>
          </p:cNvPr>
          <p:cNvSpPr txBox="1"/>
          <p:nvPr/>
        </p:nvSpPr>
        <p:spPr>
          <a:xfrm>
            <a:off x="81280" y="297934"/>
            <a:ext cx="411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Delivery time vs traffic Density</a:t>
            </a:r>
            <a:endParaRPr lang="en-IN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610DC-3CF9-B85B-DF07-5B2EF591D5F9}"/>
              </a:ext>
            </a:extLst>
          </p:cNvPr>
          <p:cNvSpPr txBox="1"/>
          <p:nvPr/>
        </p:nvSpPr>
        <p:spPr>
          <a:xfrm>
            <a:off x="5161280" y="303014"/>
            <a:ext cx="3901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Delivery time Vs festival days</a:t>
            </a:r>
            <a:endParaRPr lang="en-IN" sz="24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4B64A9-4960-3262-3FE1-2BDB0980D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" y="972125"/>
            <a:ext cx="4326138" cy="54014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E67BE4-09F7-BF49-B9B5-E1A06ECA3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81652"/>
            <a:ext cx="4490720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21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673</Words>
  <Application>Microsoft Office PowerPoint</Application>
  <PresentationFormat>On-screen Show (4:3)</PresentationFormat>
  <Paragraphs>143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Unicode MS</vt:lpstr>
      <vt:lpstr>Calibri</vt:lpstr>
      <vt:lpstr>Google Sans Text</vt:lpstr>
      <vt:lpstr>Office Theme</vt:lpstr>
      <vt:lpstr>Exploratory Data Analysis on Zomato Dataset</vt:lpstr>
      <vt:lpstr>Introduction</vt:lpstr>
      <vt:lpstr>Objectives</vt:lpstr>
      <vt:lpstr>Dataset Overview</vt:lpstr>
      <vt:lpstr>Data Cleaning</vt:lpstr>
      <vt:lpstr>Exploratory Data Analysis</vt:lpstr>
      <vt:lpstr>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RAHUL ODDEPALLY</cp:lastModifiedBy>
  <cp:revision>2</cp:revision>
  <dcterms:created xsi:type="dcterms:W3CDTF">2013-01-27T09:14:16Z</dcterms:created>
  <dcterms:modified xsi:type="dcterms:W3CDTF">2025-09-16T13:28:38Z</dcterms:modified>
  <cp:category/>
</cp:coreProperties>
</file>